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84" r:id="rId3"/>
    <p:sldId id="282" r:id="rId4"/>
    <p:sldId id="290" r:id="rId5"/>
    <p:sldId id="288" r:id="rId6"/>
    <p:sldId id="285" r:id="rId7"/>
    <p:sldId id="289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  <p:embeddedFont>
      <p:font typeface="Microsoft PhagsPa" panose="020B0502040204020203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F1B4D8-0DF1-4708-9FA6-92A6040290EF}">
  <a:tblStyle styleId="{33F1B4D8-0DF1-4708-9FA6-92A6040290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41D689-3C2E-4C73-99B4-690F04F75A7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2CD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1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96" d="100"/>
          <a:sy n="96" d="100"/>
        </p:scale>
        <p:origin x="36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0521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25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00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58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49634" y="4767260"/>
            <a:ext cx="206808" cy="19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449580" y="4767260"/>
            <a:ext cx="206808" cy="19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6449634" y="4767260"/>
            <a:ext cx="206808" cy="19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"/>
            <a:ext cx="91437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/>
        </p:nvSpPr>
        <p:spPr>
          <a:xfrm>
            <a:off x="7038950" y="4010950"/>
            <a:ext cx="2104801" cy="78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63" name="Google Shape;63;p16"/>
          <p:cNvSpPr txBox="1"/>
          <p:nvPr/>
        </p:nvSpPr>
        <p:spPr>
          <a:xfrm>
            <a:off x="612434" y="1604027"/>
            <a:ext cx="7918881" cy="122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rPr lang="he-IL" sz="4000" dirty="0">
                <a:solidFill>
                  <a:schemeClr val="bg1"/>
                </a:solidFill>
              </a:rPr>
              <a:t>שיקום ועקרונות לחזרה לפעילות ספורטיבית (</a:t>
            </a:r>
            <a:r>
              <a:rPr lang="en-US" sz="4000" dirty="0">
                <a:solidFill>
                  <a:schemeClr val="bg1"/>
                </a:solidFill>
              </a:rPr>
              <a:t>RTS</a:t>
            </a:r>
            <a:r>
              <a:rPr lang="he-IL" sz="4000" dirty="0">
                <a:solidFill>
                  <a:schemeClr val="bg1"/>
                </a:solidFill>
              </a:rPr>
              <a:t>) לאחר </a:t>
            </a:r>
            <a:r>
              <a:rPr lang="en-US" sz="4000" dirty="0">
                <a:solidFill>
                  <a:schemeClr val="bg1"/>
                </a:solidFill>
              </a:rPr>
              <a:t>covid-19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36280-CEB5-4829-BB4E-536EDB75D5BD}"/>
              </a:ext>
            </a:extLst>
          </p:cNvPr>
          <p:cNvSpPr txBox="1"/>
          <p:nvPr/>
        </p:nvSpPr>
        <p:spPr>
          <a:xfrm>
            <a:off x="134080" y="4380494"/>
            <a:ext cx="451264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חזרה לפעילות של שחקנים המחלימים מקורונה </a:t>
            </a:r>
          </a:p>
          <a:p>
            <a:pPr algn="r" rtl="1"/>
            <a:r>
              <a:rPr lang="he-IL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ינואר 2021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0" y="177555"/>
            <a:ext cx="1098453" cy="12482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/>
        </p:nvSpPr>
        <p:spPr>
          <a:xfrm>
            <a:off x="382567" y="1715552"/>
            <a:ext cx="8563323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97A7">
                    <a:lumMod val="75000"/>
                  </a:srgbClr>
                </a:solidFill>
                <a:effectLst/>
                <a:uLnTx/>
                <a:uFillTx/>
                <a:latin typeface="Microsoft PhagsPa" panose="020B0502040204020203" pitchFamily="34" charset="0"/>
                <a:cs typeface="Arial"/>
                <a:sym typeface="Arial"/>
              </a:rPr>
              <a:t>למחלת הקורונה השפעה רחבת היקף על מערכות רבות בגוף האדם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7A7">
                    <a:lumMod val="75000"/>
                  </a:srgbClr>
                </a:solidFill>
                <a:effectLst/>
                <a:uLnTx/>
                <a:uFillTx/>
                <a:latin typeface="Microsoft PhagsPa" panose="020B0502040204020203" pitchFamily="34" charset="0"/>
                <a:cs typeface="Arial"/>
                <a:sym typeface="Arial"/>
              </a:rPr>
              <a:t>;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97A7">
                    <a:lumMod val="75000"/>
                  </a:srgbClr>
                </a:solidFill>
                <a:effectLst/>
                <a:uLnTx/>
                <a:uFillTx/>
                <a:latin typeface="Microsoft PhagsPa" panose="020B0502040204020203" pitchFamily="34" charset="0"/>
                <a:cs typeface="Arial"/>
                <a:sym typeface="Arial"/>
              </a:rPr>
              <a:t> הריאות, הלב, מערכת הדם, ועוד. למערכות אלו השפעה משמעותית על הכושר הגופני בכלל ועל היכולת האירובית בפרט. כל פגיעה או נזק, זמני או מתמשך במערכות אלו תשפיע על יכולת התפקוד של הספורטאי.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97A7">
                  <a:lumMod val="75000"/>
                </a:srgbClr>
              </a:solidFill>
              <a:effectLst/>
              <a:uLnTx/>
              <a:uFillTx/>
              <a:latin typeface="Microsoft PhagsPa" panose="020B0502040204020203" pitchFamily="34" charset="0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72219" y="4767260"/>
            <a:ext cx="178563" cy="2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 Neue Light"/>
                <a:buNone/>
                <a:tabLst/>
                <a:defRPr/>
              </a:pPr>
              <a:t>2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AE6AA-89F4-4BAB-A1AE-45004EF43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36" y="229766"/>
            <a:ext cx="1092207" cy="12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/>
        </p:nvSpPr>
        <p:spPr>
          <a:xfrm>
            <a:off x="367241" y="237548"/>
            <a:ext cx="8563323" cy="5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algn="ctr" rtl="1"/>
            <a:r>
              <a:rPr lang="he-IL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Microsoft PhagsPa" panose="020B0502040204020203" pitchFamily="34" charset="0"/>
              </a:rPr>
              <a:t>דגלים אדומים וסימנים המחייבים עדכון מיידי של גורמי רפואה</a:t>
            </a:r>
            <a:endParaRPr lang="en-US" sz="2400" b="1" i="0" dirty="0">
              <a:solidFill>
                <a:schemeClr val="accent5">
                  <a:lumMod val="75000"/>
                </a:schemeClr>
              </a:solidFill>
              <a:effectLst/>
              <a:latin typeface="Microsoft PhagsPa" panose="020B0502040204020203" pitchFamily="34" charset="0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72219" y="4767260"/>
            <a:ext cx="178563" cy="2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</a:pPr>
            <a:fld id="{00000000-1234-1234-1234-123412341234}" type="slidenum">
              <a:rPr lang="en-US" sz="1000"/>
              <a:t>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83ECC-B32E-48F2-86E4-B9E922E0A1A7}"/>
              </a:ext>
            </a:extLst>
          </p:cNvPr>
          <p:cNvSpPr txBox="1"/>
          <p:nvPr/>
        </p:nvSpPr>
        <p:spPr>
          <a:xfrm>
            <a:off x="279781" y="1197260"/>
            <a:ext cx="8481719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7744AAD-D45C-48A4-B00E-0D203BB03F6A}"/>
              </a:ext>
            </a:extLst>
          </p:cNvPr>
          <p:cNvSpPr/>
          <p:nvPr/>
        </p:nvSpPr>
        <p:spPr>
          <a:xfrm>
            <a:off x="1758950" y="947371"/>
            <a:ext cx="5335718" cy="3884979"/>
          </a:xfrm>
          <a:prstGeom prst="hexagon">
            <a:avLst>
              <a:gd name="adj" fmla="val 30808"/>
              <a:gd name="vf" fmla="val 115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EE5E6-3536-45C3-8368-114C5D3F7D06}"/>
              </a:ext>
            </a:extLst>
          </p:cNvPr>
          <p:cNvSpPr txBox="1"/>
          <p:nvPr/>
        </p:nvSpPr>
        <p:spPr>
          <a:xfrm>
            <a:off x="2492294" y="1053398"/>
            <a:ext cx="3594100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דפיקות לב חזקות או מואצות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קוצר נשימה (שאינה פרופורציונלית לשלבי החזרה לפעילות)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עייפות חריגה ו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he-IL" sz="2000" dirty="0">
                <a:solidFill>
                  <a:schemeClr val="bg1"/>
                </a:solidFill>
              </a:rPr>
              <a:t>או מתמשכת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כאבים בחזה בזמן ולאחר מאמץ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סחרחורות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קושי בביצוע פעולות אתלטיות (שאינו פרופורציונאלי לשלבי החזרה לפעילות)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bg1"/>
                </a:solidFill>
              </a:rPr>
              <a:t>כאבים ו/או נפיחות בשרירי הסובך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112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225CB3-B954-4012-924D-9941794319B5}"/>
              </a:ext>
            </a:extLst>
          </p:cNvPr>
          <p:cNvSpPr txBox="1"/>
          <p:nvPr/>
        </p:nvSpPr>
        <p:spPr>
          <a:xfrm>
            <a:off x="139698" y="1419358"/>
            <a:ext cx="8299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לפני החלטה על חזרה כלשהי לפעילות וקודם להערכה ראשונית יש לוודא: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הספורטאי נמצא במנוחה 10 ימים לפחות מהופעת הסימפטום הראשון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הספורטאי במצב של 7 ימים רצופים לפחות ללא סימפטומים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AB2D1-1682-40CB-A6CC-D60E5BC0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34127"/>
            <a:ext cx="2044527" cy="189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CB7AFE-46D7-415A-9D53-4E9A3DF7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8752"/>
            <a:ext cx="907590" cy="10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9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32" y="118739"/>
            <a:ext cx="6725956" cy="50247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9" y="165346"/>
            <a:ext cx="896468" cy="10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/>
        </p:nvSpPr>
        <p:spPr>
          <a:xfrm>
            <a:off x="367241" y="237548"/>
            <a:ext cx="8563323" cy="5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97A7">
                    <a:lumMod val="75000"/>
                  </a:srgbClr>
                </a:solidFill>
                <a:effectLst/>
                <a:uLnTx/>
                <a:uFillTx/>
                <a:latin typeface="Microsoft PhagsPa" panose="020B0502040204020203" pitchFamily="34" charset="0"/>
                <a:cs typeface="Arial"/>
                <a:sym typeface="Arial"/>
              </a:rPr>
              <a:t>בניית תוכנית, מותאמת ואישית לחזרה לפעילות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97A7">
                  <a:lumMod val="75000"/>
                </a:srgbClr>
              </a:solidFill>
              <a:effectLst/>
              <a:uLnTx/>
              <a:uFillTx/>
              <a:latin typeface="Microsoft PhagsPa" panose="020B0502040204020203" pitchFamily="34" charset="0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72219" y="4767260"/>
            <a:ext cx="178563" cy="2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 Neue Light"/>
                <a:buNone/>
                <a:tabLst/>
                <a:defRPr/>
              </a:pPr>
              <a:t>6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83ECC-B32E-48F2-86E4-B9E922E0A1A7}"/>
              </a:ext>
            </a:extLst>
          </p:cNvPr>
          <p:cNvSpPr txBox="1"/>
          <p:nvPr/>
        </p:nvSpPr>
        <p:spPr>
          <a:xfrm>
            <a:off x="279781" y="1197260"/>
            <a:ext cx="8481719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13A06-04D0-466F-9089-F97F7FBE325D}"/>
              </a:ext>
            </a:extLst>
          </p:cNvPr>
          <p:cNvSpPr txBox="1"/>
          <p:nvPr/>
        </p:nvSpPr>
        <p:spPr>
          <a:xfrm>
            <a:off x="514350" y="1197260"/>
            <a:ext cx="7823200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בתום ההערכה הראשונית יש לקבוע תוכנית שיקום וחזרה הדרגתית, תוך קביעת לוחות זמנים ויעדי ביניים.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מומלץ לייצר תוכנית אינדיבידואלית המתאימה לחומרה ולמשך המחלה, וכן למצבו הפיזיולוגי של השחקן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את התוכנית יש להגדיר במדדים ברורים של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עצימות, משך, ספציפיות ותדירות האימונים.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חשוב להתאים את </a:t>
            </a:r>
            <a:r>
              <a:rPr lang="he-IL" dirty="0"/>
              <a:t>העומס</a:t>
            </a: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לשלבי השיקום על פי השגת יעדי הביניים ולוחות הזמנים (שילוב של השניים)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יש להתחיל מאימונים </a:t>
            </a:r>
            <a:r>
              <a:rPr lang="he-IL" dirty="0"/>
              <a:t>קלים דוגמת</a:t>
            </a:r>
            <a:r>
              <a:rPr lang="en-US" dirty="0"/>
              <a:t>  ;</a:t>
            </a: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הליכה, ריצה קלה, אופני כושר, ולהתקדם בהדרגה עד לאימונים תפקודיים וספציפיים (לענף הספורט הרלבנטי)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הערה כללית: במידה ושחקן מטופל במדללי דם (סיבוך מוכר של המחלה היא נטייה לקרישיות דם), תתכן חזרה לפעילות ללא מגע זמן ניכר לפני החזרה לספורט מגע וזאת בכפוף להוראות הרופא המטפל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54FDF-236A-49C9-A8DF-9C3C2B1D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60" y="73353"/>
            <a:ext cx="859199" cy="9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3123" y="2757546"/>
            <a:ext cx="4580877" cy="20621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lvl="0" indent="-342900" algn="r" rtl="1">
              <a:buFont typeface="Symbol"/>
              <a:buChar char=""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שיתוף פעולה ותקשורת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marL="342900" lvl="0" indent="-342900" algn="r" rtl="1">
              <a:buFont typeface="Symbol"/>
              <a:buChar char=""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הדרגתיות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marL="342900" lvl="0" indent="-342900" algn="r" rtl="1">
              <a:buFont typeface="Symbol"/>
              <a:buChar char=""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מדדים (סנסורים)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  <a:p>
            <a:pPr marL="342900" lvl="0" indent="-342900" algn="r" rtl="1">
              <a:buFont typeface="Symbol"/>
              <a:buChar char=""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סימני אזהרה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914" y="1925419"/>
            <a:ext cx="195308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לסיכום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264BC-47E0-4477-8BA5-00DA56D8F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0" y="86053"/>
            <a:ext cx="931989" cy="1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66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9991</TotalTime>
  <Words>299</Words>
  <Application>Microsoft Office PowerPoint</Application>
  <PresentationFormat>‫הצגה על המסך (16:9)</PresentationFormat>
  <Paragraphs>49</Paragraphs>
  <Slides>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Roboto</vt:lpstr>
      <vt:lpstr>Calibri</vt:lpstr>
      <vt:lpstr>Arial</vt:lpstr>
      <vt:lpstr>Symbol</vt:lpstr>
      <vt:lpstr>Helvetica Neue Light</vt:lpstr>
      <vt:lpstr>Microsoft PhagsPa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Eitan Dotan</cp:lastModifiedBy>
  <cp:revision>140</cp:revision>
  <dcterms:modified xsi:type="dcterms:W3CDTF">2021-01-27T09:24:45Z</dcterms:modified>
</cp:coreProperties>
</file>